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2"/>
  </p:notesMasterIdLst>
  <p:sldIdLst>
    <p:sldId id="278" r:id="rId2"/>
    <p:sldId id="286" r:id="rId3"/>
    <p:sldId id="287" r:id="rId4"/>
    <p:sldId id="289" r:id="rId5"/>
    <p:sldId id="290" r:id="rId6"/>
    <p:sldId id="292" r:id="rId7"/>
    <p:sldId id="293" r:id="rId8"/>
    <p:sldId id="294" r:id="rId9"/>
    <p:sldId id="295" r:id="rId10"/>
    <p:sldId id="296" r:id="rId1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111" d="100"/>
          <a:sy n="111" d="100"/>
        </p:scale>
        <p:origin x="594" y="11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houtout.wix.com/so/c3OJcmbb3/c?w=20XFtEzZZQdPj-y5Ps_B6TdAsW_tVX_2Krd3GJDlJNo.eyJ1IjoiaHR0cHM6Ly93d3cuc2Vkc2Nvbm5lY3RpdmUub3JnIiwiciI6Ijc3M2IxZmVkLWQwMWItNDg5NC1jMzNhLTk5NjY2YTYzNWE2YiIsIm0iOiJtYWlsIiwiYyI6IjI5MjVjMzhiLTA1MjItNDhmYi1hOWMzLTcyMWQyMzdlODZkYSJ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356" y="191396"/>
            <a:ext cx="7409287" cy="1225296"/>
          </a:xfrm>
        </p:spPr>
        <p:txBody>
          <a:bodyPr/>
          <a:lstStyle/>
          <a:p>
            <a:r>
              <a:rPr lang="en-US" sz="4800" dirty="0"/>
              <a:t>Developing transitions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934" y="5756240"/>
            <a:ext cx="8330132" cy="1388752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Greg Rix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GB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Bsc</a:t>
            </a: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(Hons), Natural Sciences (Open); </a:t>
            </a:r>
            <a:r>
              <a:rPr lang="en-GB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PGCertEd</a:t>
            </a: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Physics and </a:t>
            </a:r>
            <a:r>
              <a:rPr lang="en-GB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Mathmatics</a:t>
            </a: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QTS; MCCT; </a:t>
            </a:r>
            <a:r>
              <a:rPr lang="en-GB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MCybS</a:t>
            </a: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PGCert (Autism)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03DA4C-6795-E36D-F92F-BD8F84FBE992}"/>
              </a:ext>
            </a:extLst>
          </p:cNvPr>
          <p:cNvSpPr txBox="1">
            <a:spLocks/>
          </p:cNvSpPr>
          <p:nvPr/>
        </p:nvSpPr>
        <p:spPr>
          <a:xfrm>
            <a:off x="2471202" y="1992092"/>
            <a:ext cx="7409287" cy="1225296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0" i="0" dirty="0">
                <a:solidFill>
                  <a:srgbClr val="536471"/>
                </a:solidFill>
                <a:effectLst/>
                <a:latin typeface="TwitterChirp"/>
              </a:rPr>
              <a:t>@GregRixASC</a:t>
            </a:r>
          </a:p>
          <a:p>
            <a:r>
              <a:rPr lang="en-GB" sz="2000" b="0" dirty="0">
                <a:solidFill>
                  <a:srgbClr val="536471"/>
                </a:solidFill>
                <a:latin typeface="TwitterChirp"/>
              </a:rPr>
              <a:t>www.gregrix.uk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0A119B6E-6EFF-C1C4-803B-219AF262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89344" l="9836" r="92623">
                        <a14:foregroundMark x1="29508" y1="63934" x2="29508" y2="63934"/>
                        <a14:foregroundMark x1="40164" y1="63115" x2="40164" y2="63115"/>
                        <a14:foregroundMark x1="47541" y1="64754" x2="47541" y2="64754"/>
                        <a14:foregroundMark x1="43443" y1="72951" x2="43443" y2="72951"/>
                        <a14:foregroundMark x1="50820" y1="72131" x2="50820" y2="72131"/>
                        <a14:foregroundMark x1="61475" y1="81967" x2="61475" y2="81967"/>
                        <a14:foregroundMark x1="48361" y1="80328" x2="48361" y2="80328"/>
                        <a14:foregroundMark x1="40984" y1="80328" x2="33607" y2="81967"/>
                        <a14:foregroundMark x1="34426" y1="83607" x2="34426" y2="83607"/>
                        <a14:foregroundMark x1="31148" y1="84426" x2="31148" y2="84426"/>
                        <a14:foregroundMark x1="28689" y1="84426" x2="28689" y2="84426"/>
                        <a14:foregroundMark x1="63934" y1="83607" x2="63934" y2="83607"/>
                        <a14:foregroundMark x1="70492" y1="84426" x2="70492" y2="84426"/>
                        <a14:foregroundMark x1="67213" y1="82787" x2="67213" y2="82787"/>
                        <a14:foregroundMark x1="62295" y1="84426" x2="62295" y2="84426"/>
                        <a14:foregroundMark x1="58197" y1="84426" x2="54098" y2="85246"/>
                        <a14:foregroundMark x1="47541" y1="85246" x2="47541" y2="85246"/>
                        <a14:foregroundMark x1="44262" y1="85246" x2="40984" y2="86066"/>
                        <a14:foregroundMark x1="36066" y1="86066" x2="36066" y2="86066"/>
                        <a14:foregroundMark x1="34426" y1="86885" x2="34426" y2="86885"/>
                        <a14:foregroundMark x1="69672" y1="84426" x2="69672" y2="84426"/>
                        <a14:foregroundMark x1="69672" y1="84426" x2="73770" y2="84426"/>
                        <a14:foregroundMark x1="74590" y1="84426" x2="74590" y2="84426"/>
                        <a14:foregroundMark x1="92623" y1="82787" x2="92623" y2="82787"/>
                        <a14:foregroundMark x1="89344" y1="73770" x2="89344" y2="73770"/>
                        <a14:foregroundMark x1="86885" y1="71311" x2="86885" y2="71311"/>
                        <a14:foregroundMark x1="82787" y1="64754" x2="82787" y2="64754"/>
                        <a14:foregroundMark x1="82787" y1="64754" x2="82787" y2="64754"/>
                        <a14:foregroundMark x1="81148" y1="61475" x2="81148" y2="61475"/>
                        <a14:foregroundMark x1="80328" y1="61475" x2="80328" y2="61475"/>
                        <a14:foregroundMark x1="78689" y1="56557" x2="78689" y2="56557"/>
                        <a14:foregroundMark x1="77869" y1="56557" x2="77869" y2="56557"/>
                        <a14:foregroundMark x1="77049" y1="55738" x2="77049" y2="55738"/>
                        <a14:foregroundMark x1="72131" y1="84426" x2="72131" y2="84426"/>
                        <a14:foregroundMark x1="72951" y1="82787" x2="72951" y2="82787"/>
                        <a14:foregroundMark x1="74590" y1="80328" x2="74590" y2="80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16" y="3944346"/>
            <a:ext cx="785526" cy="78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nsa International - Wikipedia">
            <a:extLst>
              <a:ext uri="{FF2B5EF4-FFF2-40B4-BE49-F238E27FC236}">
                <a16:creationId xmlns:a16="http://schemas.microsoft.com/office/drawing/2014/main" id="{7C970FC0-3122-FFDA-9077-31B852C3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60" y="4161967"/>
            <a:ext cx="567905" cy="5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4B1B-36A3-1343-D72F-B3516433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79" y="4108272"/>
            <a:ext cx="2092335" cy="4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356" y="191396"/>
            <a:ext cx="7409287" cy="1225296"/>
          </a:xfrm>
        </p:spPr>
        <p:txBody>
          <a:bodyPr/>
          <a:lstStyle/>
          <a:p>
            <a:r>
              <a:rPr lang="en-US" sz="4800" dirty="0"/>
              <a:t>Developing transitions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934" y="5454316"/>
            <a:ext cx="8330132" cy="1388752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Greg Rix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GB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Bsc</a:t>
            </a: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(Hons), Natural Sciences (Open); </a:t>
            </a:r>
            <a:r>
              <a:rPr lang="en-GB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PGCertEd</a:t>
            </a: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Physics and </a:t>
            </a:r>
            <a:r>
              <a:rPr lang="en-GB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Mathmatics</a:t>
            </a: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QTS; MCCT; </a:t>
            </a:r>
            <a:r>
              <a:rPr lang="en-GB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MCybS</a:t>
            </a: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PGCert (Autism)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03DA4C-6795-E36D-F92F-BD8F84FBE992}"/>
              </a:ext>
            </a:extLst>
          </p:cNvPr>
          <p:cNvSpPr txBox="1">
            <a:spLocks/>
          </p:cNvSpPr>
          <p:nvPr/>
        </p:nvSpPr>
        <p:spPr>
          <a:xfrm>
            <a:off x="2368349" y="3926037"/>
            <a:ext cx="7409287" cy="1225296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0" i="0" dirty="0">
                <a:solidFill>
                  <a:srgbClr val="536471"/>
                </a:solidFill>
                <a:effectLst/>
                <a:latin typeface="TwitterChirp"/>
              </a:rPr>
              <a:t>@GregRixASC</a:t>
            </a:r>
          </a:p>
          <a:p>
            <a:r>
              <a:rPr lang="en-GB" sz="2000" b="0" dirty="0">
                <a:solidFill>
                  <a:srgbClr val="536471"/>
                </a:solidFill>
                <a:latin typeface="TwitterChirp"/>
              </a:rPr>
              <a:t>www.gregrix.uk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B8F2B921-8EEC-B875-F704-A3B81BA0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1779" y="1266645"/>
            <a:ext cx="2668438" cy="26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3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A85A-4444-33F1-9285-CB8FD890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03" y="-868680"/>
            <a:ext cx="8368380" cy="1600200"/>
          </a:xfrm>
        </p:spPr>
        <p:txBody>
          <a:bodyPr anchor="b">
            <a:normAutofit/>
          </a:bodyPr>
          <a:lstStyle/>
          <a:p>
            <a:r>
              <a:rPr lang="en-GB" sz="2200" dirty="0"/>
              <a:t>What does ‘ready to learn’ look like?</a:t>
            </a:r>
          </a:p>
        </p:txBody>
      </p:sp>
      <p:pic>
        <p:nvPicPr>
          <p:cNvPr id="3074" name="Picture 2" descr="Diagram&#10;&#10;Description automatically generated">
            <a:extLst>
              <a:ext uri="{FF2B5EF4-FFF2-40B4-BE49-F238E27FC236}">
                <a16:creationId xmlns:a16="http://schemas.microsoft.com/office/drawing/2014/main" id="{670ADDA3-28D8-A0FC-7A62-C1FDFC66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6881" y="799188"/>
            <a:ext cx="5684066" cy="555775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DF877-1381-A7ED-C903-BB3C778DCED3}"/>
              </a:ext>
            </a:extLst>
          </p:cNvPr>
          <p:cNvSpPr txBox="1"/>
          <p:nvPr/>
        </p:nvSpPr>
        <p:spPr>
          <a:xfrm>
            <a:off x="144379" y="1023520"/>
            <a:ext cx="62564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200" dirty="0"/>
              <a:t>Challenge level equals skill level</a:t>
            </a:r>
          </a:p>
          <a:p>
            <a:pPr marL="285750" indent="-285750">
              <a:buFontTx/>
              <a:buChar char="-"/>
            </a:pPr>
            <a:endParaRPr lang="en-GB" sz="3200" dirty="0"/>
          </a:p>
          <a:p>
            <a:pPr marL="285750" indent="-285750">
              <a:buFontTx/>
              <a:buChar char="-"/>
            </a:pPr>
            <a:r>
              <a:rPr lang="en-GB" sz="3200" i="1" dirty="0"/>
              <a:t>Perceived</a:t>
            </a:r>
            <a:r>
              <a:rPr lang="en-GB" sz="3200" dirty="0"/>
              <a:t> challenge equals skills level   </a:t>
            </a:r>
          </a:p>
          <a:p>
            <a:pPr marL="285750" indent="-285750">
              <a:buFontTx/>
              <a:buChar char="-"/>
            </a:pPr>
            <a:endParaRPr lang="en-GB" sz="3200" dirty="0"/>
          </a:p>
          <a:p>
            <a:pPr marL="285750" indent="-285750">
              <a:buFontTx/>
              <a:buChar char="-"/>
            </a:pPr>
            <a:r>
              <a:rPr lang="en-GB" sz="3200" dirty="0"/>
              <a:t>Effort vs Reward judgements</a:t>
            </a:r>
          </a:p>
          <a:p>
            <a:pPr marL="285750" indent="-285750">
              <a:buFontTx/>
              <a:buChar char="-"/>
            </a:pPr>
            <a:endParaRPr lang="en-GB" sz="3200" dirty="0"/>
          </a:p>
          <a:p>
            <a:pPr marL="285750" indent="-285750">
              <a:buFontTx/>
              <a:buChar char="-"/>
            </a:pPr>
            <a:r>
              <a:rPr lang="en-GB" sz="3200" dirty="0"/>
              <a:t>Choice in activity at levels.</a:t>
            </a:r>
          </a:p>
          <a:p>
            <a:pPr marL="285750" indent="-285750">
              <a:buFontTx/>
              <a:buChar char="-"/>
            </a:pPr>
            <a:endParaRPr lang="en-GB" sz="3200" dirty="0"/>
          </a:p>
          <a:p>
            <a:pPr marL="285750" indent="-285750">
              <a:buFontTx/>
              <a:buChar char="-"/>
            </a:pPr>
            <a:endParaRPr lang="en-GB" sz="3200" dirty="0"/>
          </a:p>
          <a:p>
            <a:pPr marL="285750" indent="-285750">
              <a:buFontTx/>
              <a:buChar char="-"/>
            </a:pPr>
            <a:endParaRPr lang="en-GB" sz="3200" dirty="0"/>
          </a:p>
          <a:p>
            <a:pPr marL="285750" indent="-285750">
              <a:buFontTx/>
              <a:buChar char="-"/>
            </a:pPr>
            <a:endParaRPr lang="en-GB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44B922-9964-A1E4-EF1B-D2D7BDEA3A18}"/>
              </a:ext>
            </a:extLst>
          </p:cNvPr>
          <p:cNvSpPr/>
          <p:nvPr/>
        </p:nvSpPr>
        <p:spPr>
          <a:xfrm>
            <a:off x="609600" y="5342021"/>
            <a:ext cx="5117432" cy="11389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This is what we want to achieve </a:t>
            </a:r>
          </a:p>
        </p:txBody>
      </p:sp>
    </p:spTree>
    <p:extLst>
      <p:ext uri="{BB962C8B-B14F-4D97-AF65-F5344CB8AC3E}">
        <p14:creationId xmlns:p14="http://schemas.microsoft.com/office/powerpoint/2010/main" val="171440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A85A-4444-33F1-9285-CB8FD890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03" y="-868680"/>
            <a:ext cx="8368380" cy="1600200"/>
          </a:xfrm>
        </p:spPr>
        <p:txBody>
          <a:bodyPr anchor="b">
            <a:normAutofit/>
          </a:bodyPr>
          <a:lstStyle/>
          <a:p>
            <a:r>
              <a:rPr lang="en-GB" sz="2200" dirty="0"/>
              <a:t>What does ‘ready to learn’ </a:t>
            </a:r>
            <a:r>
              <a:rPr lang="en-GB" sz="2200" u="sng" dirty="0"/>
              <a:t>FEEL</a:t>
            </a:r>
            <a:r>
              <a:rPr lang="en-GB" sz="2200" dirty="0"/>
              <a:t> like?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BCC28-2F20-5671-8250-9D4B08C1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6E9E04F-223A-88FD-9189-ABDB6E38D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02" b="2115"/>
          <a:stretch/>
        </p:blipFill>
        <p:spPr>
          <a:xfrm>
            <a:off x="259080" y="731519"/>
            <a:ext cx="6474557" cy="61264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B5AFB0-8E09-130C-2D4B-7D9C13F42F80}"/>
              </a:ext>
            </a:extLst>
          </p:cNvPr>
          <p:cNvSpPr txBox="1"/>
          <p:nvPr/>
        </p:nvSpPr>
        <p:spPr>
          <a:xfrm>
            <a:off x="6833072" y="1413063"/>
            <a:ext cx="625642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200" dirty="0"/>
              <a:t>Engaged</a:t>
            </a:r>
          </a:p>
          <a:p>
            <a:pPr marL="285750" indent="-285750">
              <a:buFontTx/>
              <a:buChar char="-"/>
            </a:pPr>
            <a:endParaRPr lang="en-GB" sz="3200" dirty="0"/>
          </a:p>
          <a:p>
            <a:pPr marL="285750" indent="-285750">
              <a:buFontTx/>
              <a:buChar char="-"/>
            </a:pPr>
            <a:r>
              <a:rPr lang="en-GB" sz="3200" dirty="0"/>
              <a:t>Resilience </a:t>
            </a:r>
          </a:p>
          <a:p>
            <a:pPr marL="285750" indent="-285750">
              <a:buFontTx/>
              <a:buChar char="-"/>
            </a:pPr>
            <a:endParaRPr lang="en-GB" sz="3200" dirty="0"/>
          </a:p>
          <a:p>
            <a:pPr marL="285750" indent="-285750">
              <a:buFontTx/>
              <a:buChar char="-"/>
            </a:pPr>
            <a:r>
              <a:rPr lang="en-GB" sz="3200" dirty="0"/>
              <a:t>Perception of control </a:t>
            </a:r>
          </a:p>
          <a:p>
            <a:pPr marL="285750" indent="-285750">
              <a:buFontTx/>
              <a:buChar char="-"/>
            </a:pPr>
            <a:endParaRPr lang="en-GB" sz="3200" dirty="0"/>
          </a:p>
          <a:p>
            <a:pPr marL="285750" indent="-285750">
              <a:buFontTx/>
              <a:buChar char="-"/>
            </a:pPr>
            <a:r>
              <a:rPr lang="en-GB" sz="3200" dirty="0"/>
              <a:t>Perception of choice </a:t>
            </a:r>
          </a:p>
          <a:p>
            <a:pPr marL="285750" indent="-285750">
              <a:buFontTx/>
              <a:buChar char="-"/>
            </a:pPr>
            <a:endParaRPr lang="en-GB" sz="3200" dirty="0"/>
          </a:p>
          <a:p>
            <a:pPr marL="285750" indent="-285750">
              <a:buFontTx/>
              <a:buChar char="-"/>
            </a:pPr>
            <a:r>
              <a:rPr lang="en-GB" sz="3200" dirty="0"/>
              <a:t>Perception of failure / Risk  </a:t>
            </a:r>
          </a:p>
          <a:p>
            <a:pPr marL="285750" indent="-285750">
              <a:buFontTx/>
              <a:buChar char="-"/>
            </a:pPr>
            <a:endParaRPr lang="en-GB" sz="3200" dirty="0"/>
          </a:p>
          <a:p>
            <a:pPr marL="285750" indent="-285750">
              <a:buFontTx/>
              <a:buChar char="-"/>
            </a:pPr>
            <a:endParaRPr lang="en-GB" sz="3200" dirty="0"/>
          </a:p>
          <a:p>
            <a:pPr marL="285750" indent="-285750">
              <a:buFontTx/>
              <a:buChar char="-"/>
            </a:pPr>
            <a:endParaRPr lang="en-GB" sz="3200" dirty="0"/>
          </a:p>
          <a:p>
            <a:pPr marL="285750" indent="-285750">
              <a:buFontTx/>
              <a:buChar char="-"/>
            </a:pPr>
            <a:endParaRPr lang="en-GB" sz="3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273C0E-37AC-6362-C7B3-DCBFB4EE7D90}"/>
              </a:ext>
            </a:extLst>
          </p:cNvPr>
          <p:cNvSpPr/>
          <p:nvPr/>
        </p:nvSpPr>
        <p:spPr>
          <a:xfrm>
            <a:off x="9079832" y="1138743"/>
            <a:ext cx="2870672" cy="17151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This is what we sometimes start without!</a:t>
            </a:r>
          </a:p>
        </p:txBody>
      </p:sp>
    </p:spTree>
    <p:extLst>
      <p:ext uri="{BB962C8B-B14F-4D97-AF65-F5344CB8AC3E}">
        <p14:creationId xmlns:p14="http://schemas.microsoft.com/office/powerpoint/2010/main" val="411641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E7D3D36-6766-4B25-2889-DB1501CFEF96}"/>
              </a:ext>
            </a:extLst>
          </p:cNvPr>
          <p:cNvSpPr/>
          <p:nvPr/>
        </p:nvSpPr>
        <p:spPr>
          <a:xfrm>
            <a:off x="0" y="3947108"/>
            <a:ext cx="12192000" cy="6066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52" name="Graphic 50" descr="Fishing outline">
            <a:extLst>
              <a:ext uri="{FF2B5EF4-FFF2-40B4-BE49-F238E27FC236}">
                <a16:creationId xmlns:a16="http://schemas.microsoft.com/office/drawing/2014/main" id="{798739EF-7C71-330C-ACBF-61F72C9FA484}"/>
              </a:ext>
            </a:extLst>
          </p:cNvPr>
          <p:cNvGrpSpPr/>
          <p:nvPr/>
        </p:nvGrpSpPr>
        <p:grpSpPr>
          <a:xfrm>
            <a:off x="6997511" y="3174458"/>
            <a:ext cx="3389983" cy="2650784"/>
            <a:chOff x="6997511" y="3174458"/>
            <a:chExt cx="3389983" cy="2650784"/>
          </a:xfrm>
          <a:solidFill>
            <a:srgbClr val="000000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4D466D1-BF35-1CB2-F47B-3C1BF3869257}"/>
                </a:ext>
              </a:extLst>
            </p:cNvPr>
            <p:cNvSpPr/>
            <p:nvPr/>
          </p:nvSpPr>
          <p:spPr>
            <a:xfrm>
              <a:off x="9532859" y="3174458"/>
              <a:ext cx="854635" cy="2463997"/>
            </a:xfrm>
            <a:custGeom>
              <a:avLst/>
              <a:gdLst>
                <a:gd name="connsiteX0" fmla="*/ 854636 w 854635"/>
                <a:gd name="connsiteY0" fmla="*/ 1132644 h 2463997"/>
                <a:gd name="connsiteX1" fmla="*/ 715539 w 854635"/>
                <a:gd name="connsiteY1" fmla="*/ 958614 h 2463997"/>
                <a:gd name="connsiteX2" fmla="*/ 715539 w 854635"/>
                <a:gd name="connsiteY2" fmla="*/ 0 h 2463997"/>
                <a:gd name="connsiteX3" fmla="*/ 636055 w 854635"/>
                <a:gd name="connsiteY3" fmla="*/ 0 h 2463997"/>
                <a:gd name="connsiteX4" fmla="*/ 636055 w 854635"/>
                <a:gd name="connsiteY4" fmla="*/ 958614 h 2463997"/>
                <a:gd name="connsiteX5" fmla="*/ 501279 w 854635"/>
                <a:gd name="connsiteY5" fmla="*/ 1171897 h 2463997"/>
                <a:gd name="connsiteX6" fmla="*/ 636055 w 854635"/>
                <a:gd name="connsiteY6" fmla="*/ 1306674 h 2463997"/>
                <a:gd name="connsiteX7" fmla="*/ 636055 w 854635"/>
                <a:gd name="connsiteY7" fmla="*/ 2095431 h 2463997"/>
                <a:gd name="connsiteX8" fmla="*/ 376461 w 854635"/>
                <a:gd name="connsiteY8" fmla="*/ 2383918 h 2463997"/>
                <a:gd name="connsiteX9" fmla="*/ 80293 w 854635"/>
                <a:gd name="connsiteY9" fmla="*/ 2124947 h 2463997"/>
                <a:gd name="connsiteX10" fmla="*/ 79669 w 854635"/>
                <a:gd name="connsiteY10" fmla="*/ 2106321 h 2463997"/>
                <a:gd name="connsiteX11" fmla="*/ 93976 w 854635"/>
                <a:gd name="connsiteY11" fmla="*/ 2017935 h 2463997"/>
                <a:gd name="connsiteX12" fmla="*/ 171353 w 854635"/>
                <a:gd name="connsiteY12" fmla="*/ 1864094 h 2463997"/>
                <a:gd name="connsiteX13" fmla="*/ 189396 w 854635"/>
                <a:gd name="connsiteY13" fmla="*/ 1838301 h 2463997"/>
                <a:gd name="connsiteX14" fmla="*/ 354643 w 854635"/>
                <a:gd name="connsiteY14" fmla="*/ 2003588 h 2463997"/>
                <a:gd name="connsiteX15" fmla="*/ 354643 w 854635"/>
                <a:gd name="connsiteY15" fmla="*/ 1463575 h 2463997"/>
                <a:gd name="connsiteX16" fmla="*/ 106216 w 854635"/>
                <a:gd name="connsiteY16" fmla="*/ 1818510 h 2463997"/>
                <a:gd name="connsiteX17" fmla="*/ 18188 w 854635"/>
                <a:gd name="connsiteY17" fmla="*/ 1994010 h 2463997"/>
                <a:gd name="connsiteX18" fmla="*/ 245464 w 854635"/>
                <a:gd name="connsiteY18" fmla="*/ 2445907 h 2463997"/>
                <a:gd name="connsiteX19" fmla="*/ 357544 w 854635"/>
                <a:gd name="connsiteY19" fmla="*/ 2463998 h 2463997"/>
                <a:gd name="connsiteX20" fmla="*/ 381389 w 854635"/>
                <a:gd name="connsiteY20" fmla="*/ 2463243 h 2463997"/>
                <a:gd name="connsiteX21" fmla="*/ 715539 w 854635"/>
                <a:gd name="connsiteY21" fmla="*/ 2095431 h 2463997"/>
                <a:gd name="connsiteX22" fmla="*/ 715539 w 854635"/>
                <a:gd name="connsiteY22" fmla="*/ 1306674 h 2463997"/>
                <a:gd name="connsiteX23" fmla="*/ 854636 w 854635"/>
                <a:gd name="connsiteY23" fmla="*/ 1132644 h 2463997"/>
                <a:gd name="connsiteX24" fmla="*/ 675797 w 854635"/>
                <a:gd name="connsiteY24" fmla="*/ 1231999 h 2463997"/>
                <a:gd name="connsiteX25" fmla="*/ 576442 w 854635"/>
                <a:gd name="connsiteY25" fmla="*/ 1132644 h 2463997"/>
                <a:gd name="connsiteX26" fmla="*/ 675797 w 854635"/>
                <a:gd name="connsiteY26" fmla="*/ 1033289 h 2463997"/>
                <a:gd name="connsiteX27" fmla="*/ 775152 w 854635"/>
                <a:gd name="connsiteY27" fmla="*/ 1132644 h 2463997"/>
                <a:gd name="connsiteX28" fmla="*/ 675797 w 854635"/>
                <a:gd name="connsiteY28" fmla="*/ 1231999 h 246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54635" h="2463997">
                  <a:moveTo>
                    <a:pt x="854636" y="1132644"/>
                  </a:moveTo>
                  <a:cubicBezTo>
                    <a:pt x="854477" y="1049313"/>
                    <a:pt x="796787" y="977134"/>
                    <a:pt x="715539" y="958614"/>
                  </a:cubicBezTo>
                  <a:lnTo>
                    <a:pt x="715539" y="0"/>
                  </a:lnTo>
                  <a:lnTo>
                    <a:pt x="636055" y="0"/>
                  </a:lnTo>
                  <a:lnTo>
                    <a:pt x="636055" y="958614"/>
                  </a:lnTo>
                  <a:cubicBezTo>
                    <a:pt x="539939" y="980294"/>
                    <a:pt x="479599" y="1075781"/>
                    <a:pt x="501279" y="1171897"/>
                  </a:cubicBezTo>
                  <a:cubicBezTo>
                    <a:pt x="516428" y="1239069"/>
                    <a:pt x="568883" y="1291524"/>
                    <a:pt x="636055" y="1306674"/>
                  </a:cubicBezTo>
                  <a:lnTo>
                    <a:pt x="636055" y="2095431"/>
                  </a:lnTo>
                  <a:cubicBezTo>
                    <a:pt x="638714" y="2244845"/>
                    <a:pt x="525326" y="2370855"/>
                    <a:pt x="376461" y="2383918"/>
                  </a:cubicBezTo>
                  <a:cubicBezTo>
                    <a:pt x="223165" y="2394191"/>
                    <a:pt x="90562" y="2278244"/>
                    <a:pt x="80293" y="2124947"/>
                  </a:cubicBezTo>
                  <a:cubicBezTo>
                    <a:pt x="79875" y="2118748"/>
                    <a:pt x="79669" y="2112536"/>
                    <a:pt x="79669" y="2106321"/>
                  </a:cubicBezTo>
                  <a:cubicBezTo>
                    <a:pt x="79665" y="2076284"/>
                    <a:pt x="84493" y="2046438"/>
                    <a:pt x="93976" y="2017935"/>
                  </a:cubicBezTo>
                  <a:cubicBezTo>
                    <a:pt x="112178" y="1963174"/>
                    <a:pt x="138240" y="1911355"/>
                    <a:pt x="171353" y="1864094"/>
                  </a:cubicBezTo>
                  <a:lnTo>
                    <a:pt x="189396" y="1838301"/>
                  </a:lnTo>
                  <a:lnTo>
                    <a:pt x="354643" y="2003588"/>
                  </a:lnTo>
                  <a:lnTo>
                    <a:pt x="354643" y="1463575"/>
                  </a:lnTo>
                  <a:lnTo>
                    <a:pt x="106216" y="1818510"/>
                  </a:lnTo>
                  <a:cubicBezTo>
                    <a:pt x="68497" y="1872420"/>
                    <a:pt x="38842" y="1931540"/>
                    <a:pt x="18188" y="1994010"/>
                  </a:cubicBezTo>
                  <a:cubicBezTo>
                    <a:pt x="-43841" y="2181560"/>
                    <a:pt x="57914" y="2383878"/>
                    <a:pt x="245464" y="2445907"/>
                  </a:cubicBezTo>
                  <a:cubicBezTo>
                    <a:pt x="281621" y="2457866"/>
                    <a:pt x="319459" y="2463974"/>
                    <a:pt x="357544" y="2463998"/>
                  </a:cubicBezTo>
                  <a:cubicBezTo>
                    <a:pt x="365492" y="2463998"/>
                    <a:pt x="373441" y="2463759"/>
                    <a:pt x="381389" y="2463243"/>
                  </a:cubicBezTo>
                  <a:cubicBezTo>
                    <a:pt x="572118" y="2447493"/>
                    <a:pt x="718110" y="2286793"/>
                    <a:pt x="715539" y="2095431"/>
                  </a:cubicBezTo>
                  <a:lnTo>
                    <a:pt x="715539" y="1306674"/>
                  </a:lnTo>
                  <a:cubicBezTo>
                    <a:pt x="796787" y="1288154"/>
                    <a:pt x="854477" y="1215975"/>
                    <a:pt x="854636" y="1132644"/>
                  </a:cubicBezTo>
                  <a:close/>
                  <a:moveTo>
                    <a:pt x="675797" y="1231999"/>
                  </a:moveTo>
                  <a:cubicBezTo>
                    <a:pt x="620926" y="1231999"/>
                    <a:pt x="576442" y="1187516"/>
                    <a:pt x="576442" y="1132644"/>
                  </a:cubicBezTo>
                  <a:cubicBezTo>
                    <a:pt x="576442" y="1077772"/>
                    <a:pt x="620926" y="1033289"/>
                    <a:pt x="675797" y="1033289"/>
                  </a:cubicBezTo>
                  <a:cubicBezTo>
                    <a:pt x="730669" y="1033289"/>
                    <a:pt x="775152" y="1077772"/>
                    <a:pt x="775152" y="1132644"/>
                  </a:cubicBezTo>
                  <a:cubicBezTo>
                    <a:pt x="775152" y="1187516"/>
                    <a:pt x="730669" y="1231999"/>
                    <a:pt x="675797" y="1231999"/>
                  </a:cubicBez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4AD5B72-122C-5781-15CD-6BD7D6FF21E9}"/>
                </a:ext>
              </a:extLst>
            </p:cNvPr>
            <p:cNvSpPr/>
            <p:nvPr/>
          </p:nvSpPr>
          <p:spPr>
            <a:xfrm>
              <a:off x="7653253" y="3746741"/>
              <a:ext cx="1971198" cy="945857"/>
            </a:xfrm>
            <a:custGeom>
              <a:avLst/>
              <a:gdLst>
                <a:gd name="connsiteX0" fmla="*/ 313961 w 1971198"/>
                <a:gd name="connsiteY0" fmla="*/ 612025 h 945857"/>
                <a:gd name="connsiteX1" fmla="*/ 810735 w 1971198"/>
                <a:gd name="connsiteY1" fmla="*/ 719328 h 945857"/>
                <a:gd name="connsiteX2" fmla="*/ 763044 w 1971198"/>
                <a:gd name="connsiteY2" fmla="*/ 945857 h 945857"/>
                <a:gd name="connsiteX3" fmla="*/ 1084954 w 1971198"/>
                <a:gd name="connsiteY3" fmla="*/ 774967 h 945857"/>
                <a:gd name="connsiteX4" fmla="*/ 1255844 w 1971198"/>
                <a:gd name="connsiteY4" fmla="*/ 786890 h 945857"/>
                <a:gd name="connsiteX5" fmla="*/ 1971198 w 1971198"/>
                <a:gd name="connsiteY5" fmla="*/ 472929 h 945857"/>
                <a:gd name="connsiteX6" fmla="*/ 1255844 w 1971198"/>
                <a:gd name="connsiteY6" fmla="*/ 158968 h 945857"/>
                <a:gd name="connsiteX7" fmla="*/ 1084954 w 1971198"/>
                <a:gd name="connsiteY7" fmla="*/ 170890 h 945857"/>
                <a:gd name="connsiteX8" fmla="*/ 763044 w 1971198"/>
                <a:gd name="connsiteY8" fmla="*/ 0 h 945857"/>
                <a:gd name="connsiteX9" fmla="*/ 810735 w 1971198"/>
                <a:gd name="connsiteY9" fmla="*/ 226529 h 945857"/>
                <a:gd name="connsiteX10" fmla="*/ 313961 w 1971198"/>
                <a:gd name="connsiteY10" fmla="*/ 333832 h 945857"/>
                <a:gd name="connsiteX11" fmla="*/ 0 w 1971198"/>
                <a:gd name="connsiteY11" fmla="*/ 154993 h 945857"/>
                <a:gd name="connsiteX12" fmla="*/ 67561 w 1971198"/>
                <a:gd name="connsiteY12" fmla="*/ 468954 h 945857"/>
                <a:gd name="connsiteX13" fmla="*/ 0 w 1971198"/>
                <a:gd name="connsiteY13" fmla="*/ 782915 h 945857"/>
                <a:gd name="connsiteX14" fmla="*/ 142514 w 1971198"/>
                <a:gd name="connsiteY14" fmla="*/ 442447 h 945857"/>
                <a:gd name="connsiteX15" fmla="*/ 102216 w 1971198"/>
                <a:gd name="connsiteY15" fmla="*/ 304701 h 945857"/>
                <a:gd name="connsiteX16" fmla="*/ 274617 w 1971198"/>
                <a:gd name="connsiteY16" fmla="*/ 402903 h 945857"/>
                <a:gd name="connsiteX17" fmla="*/ 292898 w 1971198"/>
                <a:gd name="connsiteY17" fmla="*/ 413316 h 945857"/>
                <a:gd name="connsiteX18" fmla="*/ 313961 w 1971198"/>
                <a:gd name="connsiteY18" fmla="*/ 413316 h 945857"/>
                <a:gd name="connsiteX19" fmla="*/ 694092 w 1971198"/>
                <a:gd name="connsiteY19" fmla="*/ 339237 h 945857"/>
                <a:gd name="connsiteX20" fmla="*/ 830009 w 1971198"/>
                <a:gd name="connsiteY20" fmla="*/ 303469 h 945857"/>
                <a:gd name="connsiteX21" fmla="*/ 922886 w 1971198"/>
                <a:gd name="connsiteY21" fmla="*/ 280260 h 945857"/>
                <a:gd name="connsiteX22" fmla="*/ 883144 w 1971198"/>
                <a:gd name="connsiteY22" fmla="*/ 193265 h 945857"/>
                <a:gd name="connsiteX23" fmla="*/ 865420 w 1971198"/>
                <a:gd name="connsiteY23" fmla="*/ 144104 h 945857"/>
                <a:gd name="connsiteX24" fmla="*/ 1047835 w 1971198"/>
                <a:gd name="connsiteY24" fmla="*/ 240915 h 945857"/>
                <a:gd name="connsiteX25" fmla="*/ 1070368 w 1971198"/>
                <a:gd name="connsiteY25" fmla="*/ 252838 h 945857"/>
                <a:gd name="connsiteX26" fmla="*/ 1095605 w 1971198"/>
                <a:gd name="connsiteY26" fmla="*/ 249460 h 945857"/>
                <a:gd name="connsiteX27" fmla="*/ 1255844 w 1971198"/>
                <a:gd name="connsiteY27" fmla="*/ 238451 h 945857"/>
                <a:gd name="connsiteX28" fmla="*/ 1885356 w 1971198"/>
                <a:gd name="connsiteY28" fmla="*/ 472929 h 945857"/>
                <a:gd name="connsiteX29" fmla="*/ 1255844 w 1971198"/>
                <a:gd name="connsiteY29" fmla="*/ 707406 h 945857"/>
                <a:gd name="connsiteX30" fmla="*/ 1095446 w 1971198"/>
                <a:gd name="connsiteY30" fmla="*/ 696199 h 945857"/>
                <a:gd name="connsiteX31" fmla="*/ 1070210 w 1971198"/>
                <a:gd name="connsiteY31" fmla="*/ 692821 h 945857"/>
                <a:gd name="connsiteX32" fmla="*/ 1047676 w 1971198"/>
                <a:gd name="connsiteY32" fmla="*/ 704743 h 945857"/>
                <a:gd name="connsiteX33" fmla="*/ 864068 w 1971198"/>
                <a:gd name="connsiteY33" fmla="*/ 802190 h 945857"/>
                <a:gd name="connsiteX34" fmla="*/ 882389 w 1971198"/>
                <a:gd name="connsiteY34" fmla="*/ 753665 h 945857"/>
                <a:gd name="connsiteX35" fmla="*/ 924754 w 1971198"/>
                <a:gd name="connsiteY35" fmla="*/ 665399 h 945857"/>
                <a:gd name="connsiteX36" fmla="*/ 829652 w 1971198"/>
                <a:gd name="connsiteY36" fmla="*/ 642070 h 945857"/>
                <a:gd name="connsiteX37" fmla="*/ 680302 w 1971198"/>
                <a:gd name="connsiteY37" fmla="*/ 603362 h 945857"/>
                <a:gd name="connsiteX38" fmla="*/ 313961 w 1971198"/>
                <a:gd name="connsiteY38" fmla="*/ 532541 h 945857"/>
                <a:gd name="connsiteX39" fmla="*/ 293732 w 1971198"/>
                <a:gd name="connsiteY39" fmla="*/ 532541 h 945857"/>
                <a:gd name="connsiteX40" fmla="*/ 275968 w 1971198"/>
                <a:gd name="connsiteY40" fmla="*/ 542199 h 945857"/>
                <a:gd name="connsiteX41" fmla="*/ 101103 w 1971198"/>
                <a:gd name="connsiteY41" fmla="*/ 637341 h 945857"/>
                <a:gd name="connsiteX42" fmla="*/ 142395 w 1971198"/>
                <a:gd name="connsiteY42" fmla="*/ 495462 h 945857"/>
                <a:gd name="connsiteX43" fmla="*/ 151735 w 1971198"/>
                <a:gd name="connsiteY43" fmla="*/ 468915 h 94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71198" h="945857">
                  <a:moveTo>
                    <a:pt x="313961" y="612025"/>
                  </a:moveTo>
                  <a:cubicBezTo>
                    <a:pt x="437161" y="612025"/>
                    <a:pt x="615999" y="671638"/>
                    <a:pt x="810735" y="719328"/>
                  </a:cubicBezTo>
                  <a:cubicBezTo>
                    <a:pt x="780432" y="791070"/>
                    <a:pt x="764237" y="867983"/>
                    <a:pt x="763044" y="945857"/>
                  </a:cubicBezTo>
                  <a:lnTo>
                    <a:pt x="1084954" y="774967"/>
                  </a:lnTo>
                  <a:cubicBezTo>
                    <a:pt x="1141586" y="782756"/>
                    <a:pt x="1198679" y="786739"/>
                    <a:pt x="1255844" y="786890"/>
                  </a:cubicBezTo>
                  <a:cubicBezTo>
                    <a:pt x="1538011" y="786890"/>
                    <a:pt x="1971198" y="576258"/>
                    <a:pt x="1971198" y="472929"/>
                  </a:cubicBezTo>
                  <a:cubicBezTo>
                    <a:pt x="1971198" y="369600"/>
                    <a:pt x="1538011" y="158968"/>
                    <a:pt x="1255844" y="158968"/>
                  </a:cubicBezTo>
                  <a:cubicBezTo>
                    <a:pt x="1198679" y="159119"/>
                    <a:pt x="1141586" y="163101"/>
                    <a:pt x="1084954" y="170890"/>
                  </a:cubicBezTo>
                  <a:lnTo>
                    <a:pt x="763044" y="0"/>
                  </a:lnTo>
                  <a:cubicBezTo>
                    <a:pt x="766124" y="77652"/>
                    <a:pt x="782248" y="154226"/>
                    <a:pt x="810735" y="226529"/>
                  </a:cubicBezTo>
                  <a:cubicBezTo>
                    <a:pt x="619974" y="274219"/>
                    <a:pt x="437161" y="333832"/>
                    <a:pt x="313961" y="333832"/>
                  </a:cubicBezTo>
                  <a:lnTo>
                    <a:pt x="0" y="154993"/>
                  </a:lnTo>
                  <a:cubicBezTo>
                    <a:pt x="0" y="278193"/>
                    <a:pt x="67561" y="468954"/>
                    <a:pt x="67561" y="468954"/>
                  </a:cubicBezTo>
                  <a:cubicBezTo>
                    <a:pt x="67561" y="468954"/>
                    <a:pt x="0" y="659716"/>
                    <a:pt x="0" y="782915"/>
                  </a:cubicBezTo>
                  <a:close/>
                  <a:moveTo>
                    <a:pt x="142514" y="442447"/>
                  </a:moveTo>
                  <a:cubicBezTo>
                    <a:pt x="133255" y="416296"/>
                    <a:pt x="116245" y="362685"/>
                    <a:pt x="102216" y="304701"/>
                  </a:cubicBezTo>
                  <a:lnTo>
                    <a:pt x="274617" y="402903"/>
                  </a:lnTo>
                  <a:lnTo>
                    <a:pt x="292898" y="413316"/>
                  </a:lnTo>
                  <a:lnTo>
                    <a:pt x="313961" y="413316"/>
                  </a:lnTo>
                  <a:cubicBezTo>
                    <a:pt x="417608" y="413316"/>
                    <a:pt x="551935" y="377548"/>
                    <a:pt x="694092" y="339237"/>
                  </a:cubicBezTo>
                  <a:cubicBezTo>
                    <a:pt x="738444" y="327314"/>
                    <a:pt x="783988" y="315153"/>
                    <a:pt x="830009" y="303469"/>
                  </a:cubicBezTo>
                  <a:lnTo>
                    <a:pt x="922886" y="280260"/>
                  </a:lnTo>
                  <a:lnTo>
                    <a:pt x="883144" y="193265"/>
                  </a:lnTo>
                  <a:cubicBezTo>
                    <a:pt x="876019" y="177344"/>
                    <a:pt x="870093" y="160911"/>
                    <a:pt x="865420" y="144104"/>
                  </a:cubicBezTo>
                  <a:lnTo>
                    <a:pt x="1047835" y="240915"/>
                  </a:lnTo>
                  <a:lnTo>
                    <a:pt x="1070368" y="252838"/>
                  </a:lnTo>
                  <a:lnTo>
                    <a:pt x="1095605" y="249460"/>
                  </a:lnTo>
                  <a:cubicBezTo>
                    <a:pt x="1148712" y="242231"/>
                    <a:pt x="1202244" y="238551"/>
                    <a:pt x="1255844" y="238451"/>
                  </a:cubicBezTo>
                  <a:cubicBezTo>
                    <a:pt x="1495964" y="238451"/>
                    <a:pt x="1822762" y="401075"/>
                    <a:pt x="1885356" y="472929"/>
                  </a:cubicBezTo>
                  <a:cubicBezTo>
                    <a:pt x="1822762" y="544782"/>
                    <a:pt x="1495885" y="707406"/>
                    <a:pt x="1255844" y="707406"/>
                  </a:cubicBezTo>
                  <a:cubicBezTo>
                    <a:pt x="1202188" y="707247"/>
                    <a:pt x="1148604" y="703503"/>
                    <a:pt x="1095446" y="696199"/>
                  </a:cubicBezTo>
                  <a:lnTo>
                    <a:pt x="1070210" y="692821"/>
                  </a:lnTo>
                  <a:lnTo>
                    <a:pt x="1047676" y="704743"/>
                  </a:lnTo>
                  <a:lnTo>
                    <a:pt x="864068" y="802190"/>
                  </a:lnTo>
                  <a:cubicBezTo>
                    <a:pt x="868885" y="785558"/>
                    <a:pt x="875013" y="769332"/>
                    <a:pt x="882389" y="753665"/>
                  </a:cubicBezTo>
                  <a:lnTo>
                    <a:pt x="924754" y="665399"/>
                  </a:lnTo>
                  <a:lnTo>
                    <a:pt x="829652" y="642070"/>
                  </a:lnTo>
                  <a:cubicBezTo>
                    <a:pt x="778782" y="629631"/>
                    <a:pt x="728707" y="616278"/>
                    <a:pt x="680302" y="603362"/>
                  </a:cubicBezTo>
                  <a:cubicBezTo>
                    <a:pt x="537907" y="565368"/>
                    <a:pt x="414905" y="532541"/>
                    <a:pt x="313961" y="532541"/>
                  </a:cubicBezTo>
                  <a:lnTo>
                    <a:pt x="293732" y="532541"/>
                  </a:lnTo>
                  <a:lnTo>
                    <a:pt x="275968" y="542199"/>
                  </a:lnTo>
                  <a:lnTo>
                    <a:pt x="101103" y="637341"/>
                  </a:lnTo>
                  <a:cubicBezTo>
                    <a:pt x="115291" y="577728"/>
                    <a:pt x="132897" y="522089"/>
                    <a:pt x="142395" y="495462"/>
                  </a:cubicBezTo>
                  <a:lnTo>
                    <a:pt x="151735" y="468915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72E187A-4472-A39D-2BC7-72406178C9FF}"/>
                </a:ext>
              </a:extLst>
            </p:cNvPr>
            <p:cNvSpPr/>
            <p:nvPr/>
          </p:nvSpPr>
          <p:spPr>
            <a:xfrm>
              <a:off x="6997511" y="4887334"/>
              <a:ext cx="1971198" cy="937908"/>
            </a:xfrm>
            <a:custGeom>
              <a:avLst/>
              <a:gdLst>
                <a:gd name="connsiteX0" fmla="*/ 1255844 w 1971198"/>
                <a:gd name="connsiteY0" fmla="*/ 158968 h 937908"/>
                <a:gd name="connsiteX1" fmla="*/ 1084954 w 1971198"/>
                <a:gd name="connsiteY1" fmla="*/ 170890 h 937908"/>
                <a:gd name="connsiteX2" fmla="*/ 763044 w 1971198"/>
                <a:gd name="connsiteY2" fmla="*/ 0 h 937908"/>
                <a:gd name="connsiteX3" fmla="*/ 810735 w 1971198"/>
                <a:gd name="connsiteY3" fmla="*/ 226529 h 937908"/>
                <a:gd name="connsiteX4" fmla="*/ 313961 w 1971198"/>
                <a:gd name="connsiteY4" fmla="*/ 333832 h 937908"/>
                <a:gd name="connsiteX5" fmla="*/ 0 w 1971198"/>
                <a:gd name="connsiteY5" fmla="*/ 154993 h 937908"/>
                <a:gd name="connsiteX6" fmla="*/ 67561 w 1971198"/>
                <a:gd name="connsiteY6" fmla="*/ 468955 h 937908"/>
                <a:gd name="connsiteX7" fmla="*/ 0 w 1971198"/>
                <a:gd name="connsiteY7" fmla="*/ 782916 h 937908"/>
                <a:gd name="connsiteX8" fmla="*/ 313961 w 1971198"/>
                <a:gd name="connsiteY8" fmla="*/ 604077 h 937908"/>
                <a:gd name="connsiteX9" fmla="*/ 810735 w 1971198"/>
                <a:gd name="connsiteY9" fmla="*/ 711380 h 937908"/>
                <a:gd name="connsiteX10" fmla="*/ 763044 w 1971198"/>
                <a:gd name="connsiteY10" fmla="*/ 937909 h 937908"/>
                <a:gd name="connsiteX11" fmla="*/ 1084954 w 1971198"/>
                <a:gd name="connsiteY11" fmla="*/ 767019 h 937908"/>
                <a:gd name="connsiteX12" fmla="*/ 1255844 w 1971198"/>
                <a:gd name="connsiteY12" fmla="*/ 778941 h 937908"/>
                <a:gd name="connsiteX13" fmla="*/ 1971198 w 1971198"/>
                <a:gd name="connsiteY13" fmla="*/ 464980 h 937908"/>
                <a:gd name="connsiteX14" fmla="*/ 1255844 w 1971198"/>
                <a:gd name="connsiteY14" fmla="*/ 158968 h 937908"/>
                <a:gd name="connsiteX15" fmla="*/ 1255844 w 1971198"/>
                <a:gd name="connsiteY15" fmla="*/ 699457 h 937908"/>
                <a:gd name="connsiteX16" fmla="*/ 1095446 w 1971198"/>
                <a:gd name="connsiteY16" fmla="*/ 688250 h 937908"/>
                <a:gd name="connsiteX17" fmla="*/ 1070210 w 1971198"/>
                <a:gd name="connsiteY17" fmla="*/ 684872 h 937908"/>
                <a:gd name="connsiteX18" fmla="*/ 1047676 w 1971198"/>
                <a:gd name="connsiteY18" fmla="*/ 696795 h 937908"/>
                <a:gd name="connsiteX19" fmla="*/ 864068 w 1971198"/>
                <a:gd name="connsiteY19" fmla="*/ 794242 h 937908"/>
                <a:gd name="connsiteX20" fmla="*/ 882389 w 1971198"/>
                <a:gd name="connsiteY20" fmla="*/ 745717 h 937908"/>
                <a:gd name="connsiteX21" fmla="*/ 924754 w 1971198"/>
                <a:gd name="connsiteY21" fmla="*/ 657450 h 937908"/>
                <a:gd name="connsiteX22" fmla="*/ 829652 w 1971198"/>
                <a:gd name="connsiteY22" fmla="*/ 634122 h 937908"/>
                <a:gd name="connsiteX23" fmla="*/ 680302 w 1971198"/>
                <a:gd name="connsiteY23" fmla="*/ 595413 h 937908"/>
                <a:gd name="connsiteX24" fmla="*/ 313961 w 1971198"/>
                <a:gd name="connsiteY24" fmla="*/ 524593 h 937908"/>
                <a:gd name="connsiteX25" fmla="*/ 292898 w 1971198"/>
                <a:gd name="connsiteY25" fmla="*/ 524593 h 937908"/>
                <a:gd name="connsiteX26" fmla="*/ 274617 w 1971198"/>
                <a:gd name="connsiteY26" fmla="*/ 535005 h 937908"/>
                <a:gd name="connsiteX27" fmla="*/ 102216 w 1971198"/>
                <a:gd name="connsiteY27" fmla="*/ 633208 h 937908"/>
                <a:gd name="connsiteX28" fmla="*/ 142514 w 1971198"/>
                <a:gd name="connsiteY28" fmla="*/ 495462 h 937908"/>
                <a:gd name="connsiteX29" fmla="*/ 151854 w 1971198"/>
                <a:gd name="connsiteY29" fmla="*/ 468915 h 937908"/>
                <a:gd name="connsiteX30" fmla="*/ 142514 w 1971198"/>
                <a:gd name="connsiteY30" fmla="*/ 442447 h 937908"/>
                <a:gd name="connsiteX31" fmla="*/ 102216 w 1971198"/>
                <a:gd name="connsiteY31" fmla="*/ 304701 h 937908"/>
                <a:gd name="connsiteX32" fmla="*/ 274617 w 1971198"/>
                <a:gd name="connsiteY32" fmla="*/ 402903 h 937908"/>
                <a:gd name="connsiteX33" fmla="*/ 292898 w 1971198"/>
                <a:gd name="connsiteY33" fmla="*/ 413316 h 937908"/>
                <a:gd name="connsiteX34" fmla="*/ 313961 w 1971198"/>
                <a:gd name="connsiteY34" fmla="*/ 413316 h 937908"/>
                <a:gd name="connsiteX35" fmla="*/ 694052 w 1971198"/>
                <a:gd name="connsiteY35" fmla="*/ 339237 h 937908"/>
                <a:gd name="connsiteX36" fmla="*/ 830009 w 1971198"/>
                <a:gd name="connsiteY36" fmla="*/ 303469 h 937908"/>
                <a:gd name="connsiteX37" fmla="*/ 922886 w 1971198"/>
                <a:gd name="connsiteY37" fmla="*/ 280260 h 937908"/>
                <a:gd name="connsiteX38" fmla="*/ 883144 w 1971198"/>
                <a:gd name="connsiteY38" fmla="*/ 193265 h 937908"/>
                <a:gd name="connsiteX39" fmla="*/ 865420 w 1971198"/>
                <a:gd name="connsiteY39" fmla="*/ 144104 h 937908"/>
                <a:gd name="connsiteX40" fmla="*/ 1047835 w 1971198"/>
                <a:gd name="connsiteY40" fmla="*/ 240955 h 937908"/>
                <a:gd name="connsiteX41" fmla="*/ 1070369 w 1971198"/>
                <a:gd name="connsiteY41" fmla="*/ 252878 h 937908"/>
                <a:gd name="connsiteX42" fmla="*/ 1095605 w 1971198"/>
                <a:gd name="connsiteY42" fmla="*/ 249500 h 937908"/>
                <a:gd name="connsiteX43" fmla="*/ 1255844 w 1971198"/>
                <a:gd name="connsiteY43" fmla="*/ 238451 h 937908"/>
                <a:gd name="connsiteX44" fmla="*/ 1885197 w 1971198"/>
                <a:gd name="connsiteY44" fmla="*/ 465179 h 937908"/>
                <a:gd name="connsiteX45" fmla="*/ 1255844 w 1971198"/>
                <a:gd name="connsiteY45" fmla="*/ 699457 h 93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71198" h="937908">
                  <a:moveTo>
                    <a:pt x="1255844" y="158968"/>
                  </a:moveTo>
                  <a:cubicBezTo>
                    <a:pt x="1198679" y="159119"/>
                    <a:pt x="1141586" y="163101"/>
                    <a:pt x="1084954" y="170890"/>
                  </a:cubicBezTo>
                  <a:lnTo>
                    <a:pt x="763044" y="0"/>
                  </a:lnTo>
                  <a:cubicBezTo>
                    <a:pt x="766124" y="77652"/>
                    <a:pt x="782248" y="154227"/>
                    <a:pt x="810735" y="226529"/>
                  </a:cubicBezTo>
                  <a:cubicBezTo>
                    <a:pt x="619974" y="274219"/>
                    <a:pt x="437161" y="333832"/>
                    <a:pt x="313961" y="333832"/>
                  </a:cubicBezTo>
                  <a:lnTo>
                    <a:pt x="0" y="154993"/>
                  </a:lnTo>
                  <a:cubicBezTo>
                    <a:pt x="0" y="278193"/>
                    <a:pt x="67561" y="468955"/>
                    <a:pt x="67561" y="468955"/>
                  </a:cubicBezTo>
                  <a:cubicBezTo>
                    <a:pt x="67561" y="468955"/>
                    <a:pt x="0" y="659715"/>
                    <a:pt x="0" y="782916"/>
                  </a:cubicBezTo>
                  <a:lnTo>
                    <a:pt x="313961" y="604077"/>
                  </a:lnTo>
                  <a:cubicBezTo>
                    <a:pt x="437161" y="604077"/>
                    <a:pt x="615999" y="663690"/>
                    <a:pt x="810735" y="711380"/>
                  </a:cubicBezTo>
                  <a:cubicBezTo>
                    <a:pt x="780432" y="783126"/>
                    <a:pt x="764237" y="860035"/>
                    <a:pt x="763044" y="937909"/>
                  </a:cubicBezTo>
                  <a:lnTo>
                    <a:pt x="1084954" y="767019"/>
                  </a:lnTo>
                  <a:cubicBezTo>
                    <a:pt x="1141586" y="774808"/>
                    <a:pt x="1198679" y="778790"/>
                    <a:pt x="1255844" y="778941"/>
                  </a:cubicBezTo>
                  <a:cubicBezTo>
                    <a:pt x="1538011" y="778941"/>
                    <a:pt x="1971198" y="568309"/>
                    <a:pt x="1971198" y="464980"/>
                  </a:cubicBezTo>
                  <a:cubicBezTo>
                    <a:pt x="1971198" y="361651"/>
                    <a:pt x="1538011" y="158968"/>
                    <a:pt x="1255844" y="158968"/>
                  </a:cubicBezTo>
                  <a:close/>
                  <a:moveTo>
                    <a:pt x="1255844" y="699457"/>
                  </a:moveTo>
                  <a:cubicBezTo>
                    <a:pt x="1202189" y="699298"/>
                    <a:pt x="1148604" y="695555"/>
                    <a:pt x="1095446" y="688250"/>
                  </a:cubicBezTo>
                  <a:lnTo>
                    <a:pt x="1070210" y="684872"/>
                  </a:lnTo>
                  <a:lnTo>
                    <a:pt x="1047676" y="696795"/>
                  </a:lnTo>
                  <a:lnTo>
                    <a:pt x="864068" y="794242"/>
                  </a:lnTo>
                  <a:cubicBezTo>
                    <a:pt x="868885" y="777610"/>
                    <a:pt x="875013" y="761383"/>
                    <a:pt x="882389" y="745717"/>
                  </a:cubicBezTo>
                  <a:lnTo>
                    <a:pt x="924754" y="657450"/>
                  </a:lnTo>
                  <a:lnTo>
                    <a:pt x="829652" y="634122"/>
                  </a:lnTo>
                  <a:cubicBezTo>
                    <a:pt x="778782" y="621682"/>
                    <a:pt x="728707" y="608329"/>
                    <a:pt x="680302" y="595413"/>
                  </a:cubicBezTo>
                  <a:cubicBezTo>
                    <a:pt x="537907" y="557420"/>
                    <a:pt x="414905" y="524593"/>
                    <a:pt x="313961" y="524593"/>
                  </a:cubicBezTo>
                  <a:lnTo>
                    <a:pt x="292898" y="524593"/>
                  </a:lnTo>
                  <a:lnTo>
                    <a:pt x="274617" y="535005"/>
                  </a:lnTo>
                  <a:lnTo>
                    <a:pt x="102216" y="633208"/>
                  </a:lnTo>
                  <a:cubicBezTo>
                    <a:pt x="116245" y="575264"/>
                    <a:pt x="133255" y="521612"/>
                    <a:pt x="142514" y="495462"/>
                  </a:cubicBezTo>
                  <a:lnTo>
                    <a:pt x="151854" y="468915"/>
                  </a:lnTo>
                  <a:lnTo>
                    <a:pt x="142514" y="442447"/>
                  </a:lnTo>
                  <a:cubicBezTo>
                    <a:pt x="133255" y="416296"/>
                    <a:pt x="116245" y="362645"/>
                    <a:pt x="102216" y="304701"/>
                  </a:cubicBezTo>
                  <a:lnTo>
                    <a:pt x="274617" y="402903"/>
                  </a:lnTo>
                  <a:lnTo>
                    <a:pt x="292898" y="413316"/>
                  </a:lnTo>
                  <a:lnTo>
                    <a:pt x="313961" y="413316"/>
                  </a:lnTo>
                  <a:cubicBezTo>
                    <a:pt x="417608" y="413316"/>
                    <a:pt x="551896" y="377349"/>
                    <a:pt x="694052" y="339237"/>
                  </a:cubicBezTo>
                  <a:cubicBezTo>
                    <a:pt x="738444" y="327314"/>
                    <a:pt x="783988" y="315153"/>
                    <a:pt x="830009" y="303469"/>
                  </a:cubicBezTo>
                  <a:lnTo>
                    <a:pt x="922886" y="280260"/>
                  </a:lnTo>
                  <a:lnTo>
                    <a:pt x="883144" y="193265"/>
                  </a:lnTo>
                  <a:cubicBezTo>
                    <a:pt x="876019" y="177344"/>
                    <a:pt x="870093" y="160911"/>
                    <a:pt x="865420" y="144104"/>
                  </a:cubicBezTo>
                  <a:lnTo>
                    <a:pt x="1047835" y="240955"/>
                  </a:lnTo>
                  <a:lnTo>
                    <a:pt x="1070369" y="252878"/>
                  </a:lnTo>
                  <a:lnTo>
                    <a:pt x="1095605" y="249500"/>
                  </a:lnTo>
                  <a:cubicBezTo>
                    <a:pt x="1148712" y="242255"/>
                    <a:pt x="1202244" y="238563"/>
                    <a:pt x="1255844" y="238451"/>
                  </a:cubicBezTo>
                  <a:cubicBezTo>
                    <a:pt x="1501290" y="238451"/>
                    <a:pt x="1822047" y="394160"/>
                    <a:pt x="1885197" y="465179"/>
                  </a:cubicBezTo>
                  <a:cubicBezTo>
                    <a:pt x="1822166" y="537112"/>
                    <a:pt x="1495726" y="699457"/>
                    <a:pt x="1255844" y="699457"/>
                  </a:cubicBez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1DA5FA0-DDB6-80B8-F0DA-F74B874FB6E5}"/>
                </a:ext>
              </a:extLst>
            </p:cNvPr>
            <p:cNvSpPr/>
            <p:nvPr/>
          </p:nvSpPr>
          <p:spPr>
            <a:xfrm>
              <a:off x="9242929" y="4128263"/>
              <a:ext cx="87432" cy="87432"/>
            </a:xfrm>
            <a:custGeom>
              <a:avLst/>
              <a:gdLst>
                <a:gd name="connsiteX0" fmla="*/ 43716 w 87432"/>
                <a:gd name="connsiteY0" fmla="*/ 87432 h 87432"/>
                <a:gd name="connsiteX1" fmla="*/ 87432 w 87432"/>
                <a:gd name="connsiteY1" fmla="*/ 43716 h 87432"/>
                <a:gd name="connsiteX2" fmla="*/ 43716 w 87432"/>
                <a:gd name="connsiteY2" fmla="*/ 0 h 87432"/>
                <a:gd name="connsiteX3" fmla="*/ 0 w 87432"/>
                <a:gd name="connsiteY3" fmla="*/ 43716 h 87432"/>
                <a:gd name="connsiteX4" fmla="*/ 43716 w 87432"/>
                <a:gd name="connsiteY4" fmla="*/ 87432 h 8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32" h="87432">
                  <a:moveTo>
                    <a:pt x="43716" y="87432"/>
                  </a:moveTo>
                  <a:cubicBezTo>
                    <a:pt x="67859" y="87432"/>
                    <a:pt x="87432" y="67859"/>
                    <a:pt x="87432" y="43716"/>
                  </a:cubicBezTo>
                  <a:cubicBezTo>
                    <a:pt x="87432" y="19573"/>
                    <a:pt x="67859" y="0"/>
                    <a:pt x="43716" y="0"/>
                  </a:cubicBezTo>
                  <a:cubicBezTo>
                    <a:pt x="19573" y="0"/>
                    <a:pt x="0" y="19573"/>
                    <a:pt x="0" y="43716"/>
                  </a:cubicBezTo>
                  <a:cubicBezTo>
                    <a:pt x="215" y="67772"/>
                    <a:pt x="19664" y="87218"/>
                    <a:pt x="43716" y="87432"/>
                  </a:cubicBez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D0604D6-F2D3-FB14-2B9A-D5553DB56195}"/>
                </a:ext>
              </a:extLst>
            </p:cNvPr>
            <p:cNvSpPr/>
            <p:nvPr/>
          </p:nvSpPr>
          <p:spPr>
            <a:xfrm>
              <a:off x="8587187" y="5268856"/>
              <a:ext cx="87432" cy="87432"/>
            </a:xfrm>
            <a:custGeom>
              <a:avLst/>
              <a:gdLst>
                <a:gd name="connsiteX0" fmla="*/ 43716 w 87432"/>
                <a:gd name="connsiteY0" fmla="*/ 87432 h 87432"/>
                <a:gd name="connsiteX1" fmla="*/ 87432 w 87432"/>
                <a:gd name="connsiteY1" fmla="*/ 43716 h 87432"/>
                <a:gd name="connsiteX2" fmla="*/ 43716 w 87432"/>
                <a:gd name="connsiteY2" fmla="*/ 0 h 87432"/>
                <a:gd name="connsiteX3" fmla="*/ 0 w 87432"/>
                <a:gd name="connsiteY3" fmla="*/ 43716 h 87432"/>
                <a:gd name="connsiteX4" fmla="*/ 43716 w 87432"/>
                <a:gd name="connsiteY4" fmla="*/ 87432 h 8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32" h="87432">
                  <a:moveTo>
                    <a:pt x="43716" y="87432"/>
                  </a:moveTo>
                  <a:cubicBezTo>
                    <a:pt x="67859" y="87432"/>
                    <a:pt x="87432" y="67859"/>
                    <a:pt x="87432" y="43716"/>
                  </a:cubicBezTo>
                  <a:cubicBezTo>
                    <a:pt x="87432" y="19573"/>
                    <a:pt x="67859" y="0"/>
                    <a:pt x="43716" y="0"/>
                  </a:cubicBezTo>
                  <a:cubicBezTo>
                    <a:pt x="19573" y="0"/>
                    <a:pt x="0" y="19573"/>
                    <a:pt x="0" y="43716"/>
                  </a:cubicBezTo>
                  <a:cubicBezTo>
                    <a:pt x="215" y="67772"/>
                    <a:pt x="19664" y="87218"/>
                    <a:pt x="43716" y="87432"/>
                  </a:cubicBez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FB98E2F-3792-A11C-D1F2-2FBC00071C74}"/>
              </a:ext>
            </a:extLst>
          </p:cNvPr>
          <p:cNvSpPr/>
          <p:nvPr/>
        </p:nvSpPr>
        <p:spPr>
          <a:xfrm rot="1074943">
            <a:off x="6501339" y="3487065"/>
            <a:ext cx="2994682" cy="24566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11FE20-D21C-84AF-79F6-0E5A56B7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3152"/>
            <a:ext cx="10671048" cy="768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cap="all" baseline="0" dirty="0">
                <a:latin typeface="+mj-lt"/>
                <a:ea typeface="+mj-ea"/>
                <a:cs typeface="+mj-cs"/>
              </a:rPr>
              <a:t>Perception: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C6D0B-43FB-DE36-BE7A-56A351B9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916AA3-8378-5E1D-A028-602233B77534}"/>
              </a:ext>
            </a:extLst>
          </p:cNvPr>
          <p:cNvSpPr txBox="1"/>
          <p:nvPr/>
        </p:nvSpPr>
        <p:spPr>
          <a:xfrm>
            <a:off x="2845777" y="900486"/>
            <a:ext cx="7863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800" dirty="0"/>
              <a:t>Perception of control, choice, failure, risk, challenge etc 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All items identified as part of ‘ready to learn’, require perception of that area.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8C0FDD-2D21-396A-303E-AFF2223D0749}"/>
              </a:ext>
            </a:extLst>
          </p:cNvPr>
          <p:cNvSpPr/>
          <p:nvPr/>
        </p:nvSpPr>
        <p:spPr>
          <a:xfrm>
            <a:off x="2406161" y="1768322"/>
            <a:ext cx="8953500" cy="782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Many SEN</a:t>
            </a:r>
            <a:r>
              <a:rPr lang="en-GB" b="1" baseline="30000" dirty="0">
                <a:solidFill>
                  <a:schemeClr val="tx1"/>
                </a:solidFill>
              </a:rPr>
              <a:t>+</a:t>
            </a:r>
            <a:r>
              <a:rPr lang="en-GB" dirty="0">
                <a:solidFill>
                  <a:schemeClr val="tx1"/>
                </a:solidFill>
              </a:rPr>
              <a:t> students demonstrate impaired interoceptive and exteroceptive perceptions, and therefore may not respond as expected to novel transitions (aka the ‘hook’) </a:t>
            </a:r>
          </a:p>
        </p:txBody>
      </p:sp>
      <p:pic>
        <p:nvPicPr>
          <p:cNvPr id="36" name="Graphic 35" descr="Fishing outline">
            <a:extLst>
              <a:ext uri="{FF2B5EF4-FFF2-40B4-BE49-F238E27FC236}">
                <a16:creationId xmlns:a16="http://schemas.microsoft.com/office/drawing/2014/main" id="{CCA6D289-2E45-1D22-CEC7-323C0397F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166" y="2479433"/>
            <a:ext cx="3815222" cy="3815222"/>
          </a:xfrm>
          <a:prstGeom prst="rect">
            <a:avLst/>
          </a:prstGeom>
        </p:spPr>
      </p:pic>
      <p:pic>
        <p:nvPicPr>
          <p:cNvPr id="39" name="Graphic 38" descr="Brain in head outline">
            <a:extLst>
              <a:ext uri="{FF2B5EF4-FFF2-40B4-BE49-F238E27FC236}">
                <a16:creationId xmlns:a16="http://schemas.microsoft.com/office/drawing/2014/main" id="{6448F407-5C8B-6E7A-77AC-DB0F587D9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3228" y="2874446"/>
            <a:ext cx="3358662" cy="3358662"/>
          </a:xfrm>
          <a:prstGeom prst="rect">
            <a:avLst/>
          </a:prstGeom>
        </p:spPr>
      </p:pic>
      <p:pic>
        <p:nvPicPr>
          <p:cNvPr id="41" name="Graphic 40" descr="Thought bubble outline">
            <a:extLst>
              <a:ext uri="{FF2B5EF4-FFF2-40B4-BE49-F238E27FC236}">
                <a16:creationId xmlns:a16="http://schemas.microsoft.com/office/drawing/2014/main" id="{DFF423F3-8D6C-C867-8B0D-B5DFA2CCD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7146" y="2506656"/>
            <a:ext cx="1462296" cy="1462296"/>
          </a:xfrm>
          <a:prstGeom prst="rect">
            <a:avLst/>
          </a:prstGeom>
        </p:spPr>
      </p:pic>
      <p:pic>
        <p:nvPicPr>
          <p:cNvPr id="42" name="Graphic 41" descr="Thought bubble outline">
            <a:extLst>
              <a:ext uri="{FF2B5EF4-FFF2-40B4-BE49-F238E27FC236}">
                <a16:creationId xmlns:a16="http://schemas.microsoft.com/office/drawing/2014/main" id="{6C16486D-794D-00D7-6337-A7D0F45EC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4900" y="2565114"/>
            <a:ext cx="1403838" cy="1403838"/>
          </a:xfrm>
          <a:prstGeom prst="rect">
            <a:avLst/>
          </a:prstGeom>
        </p:spPr>
      </p:pic>
      <p:pic>
        <p:nvPicPr>
          <p:cNvPr id="44" name="Graphic 43" descr="Candy outline">
            <a:extLst>
              <a:ext uri="{FF2B5EF4-FFF2-40B4-BE49-F238E27FC236}">
                <a16:creationId xmlns:a16="http://schemas.microsoft.com/office/drawing/2014/main" id="{A22776AE-766B-9D46-3CEE-F7B90587C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9000" y="2800066"/>
            <a:ext cx="571902" cy="5719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D5A65B5-FEBB-DF84-745B-9D6DCE959A28}"/>
              </a:ext>
            </a:extLst>
          </p:cNvPr>
          <p:cNvSpPr txBox="1"/>
          <p:nvPr/>
        </p:nvSpPr>
        <p:spPr>
          <a:xfrm>
            <a:off x="1246633" y="5994229"/>
            <a:ext cx="3984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Fish perceives hook as getting food</a:t>
            </a:r>
            <a:endParaRPr lang="en-GB" sz="1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1730C9A-D6E7-6A35-0478-430448B8D7C3}"/>
              </a:ext>
            </a:extLst>
          </p:cNvPr>
          <p:cNvSpPr txBox="1"/>
          <p:nvPr/>
        </p:nvSpPr>
        <p:spPr>
          <a:xfrm>
            <a:off x="6654194" y="6033523"/>
            <a:ext cx="4141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Human perceives hook as being food</a:t>
            </a:r>
            <a:endParaRPr lang="en-GB" sz="1800" dirty="0"/>
          </a:p>
        </p:txBody>
      </p:sp>
      <p:pic>
        <p:nvPicPr>
          <p:cNvPr id="50" name="Graphic 49" descr="Skull outline">
            <a:extLst>
              <a:ext uri="{FF2B5EF4-FFF2-40B4-BE49-F238E27FC236}">
                <a16:creationId xmlns:a16="http://schemas.microsoft.com/office/drawing/2014/main" id="{F1CB7C20-C2BE-1B51-06CD-E5B42BD0C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75683" y="2755529"/>
            <a:ext cx="702271" cy="70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0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E18726-48EB-C14F-F560-07BE9D45D606}"/>
              </a:ext>
            </a:extLst>
          </p:cNvPr>
          <p:cNvSpPr/>
          <p:nvPr/>
        </p:nvSpPr>
        <p:spPr>
          <a:xfrm>
            <a:off x="0" y="3947108"/>
            <a:ext cx="12863146" cy="6066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11FE20-D21C-84AF-79F6-0E5A56B7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3152"/>
            <a:ext cx="10671048" cy="768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cap="all" baseline="0" dirty="0">
                <a:latin typeface="+mj-lt"/>
                <a:ea typeface="+mj-ea"/>
                <a:cs typeface="+mj-cs"/>
              </a:rPr>
              <a:t>Perception: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C6D0B-43FB-DE36-BE7A-56A351B9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916AA3-8378-5E1D-A028-602233B77534}"/>
              </a:ext>
            </a:extLst>
          </p:cNvPr>
          <p:cNvSpPr txBox="1"/>
          <p:nvPr/>
        </p:nvSpPr>
        <p:spPr>
          <a:xfrm>
            <a:off x="2845777" y="900486"/>
            <a:ext cx="7863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800" dirty="0"/>
              <a:t>Perception of control, choice, failure, risk, challenge etc 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All items identified as part of ‘ready to learn’, require perception of that area.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8C0FDD-2D21-396A-303E-AFF2223D0749}"/>
              </a:ext>
            </a:extLst>
          </p:cNvPr>
          <p:cNvSpPr/>
          <p:nvPr/>
        </p:nvSpPr>
        <p:spPr>
          <a:xfrm>
            <a:off x="2406161" y="1872761"/>
            <a:ext cx="8953500" cy="782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Many SEN</a:t>
            </a:r>
            <a:r>
              <a:rPr lang="en-GB" b="1" baseline="30000" dirty="0">
                <a:solidFill>
                  <a:schemeClr val="tx1"/>
                </a:solidFill>
              </a:rPr>
              <a:t>+</a:t>
            </a:r>
            <a:r>
              <a:rPr lang="en-GB" dirty="0">
                <a:solidFill>
                  <a:schemeClr val="tx1"/>
                </a:solidFill>
              </a:rPr>
              <a:t> students demonstrate impaired interoceptive and exteroceptive perceptions, and therefore may not respond as expected to novel transitions (aka the ‘hook’)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6ABAA6D-D161-7C96-1627-292B7464EEC4}"/>
              </a:ext>
            </a:extLst>
          </p:cNvPr>
          <p:cNvSpPr/>
          <p:nvPr/>
        </p:nvSpPr>
        <p:spPr>
          <a:xfrm>
            <a:off x="0" y="2685931"/>
            <a:ext cx="6339254" cy="6066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Some ways to increase perception of transitional states: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42064F8-44BF-96CD-C2B5-BB7C2492AD61}"/>
              </a:ext>
            </a:extLst>
          </p:cNvPr>
          <p:cNvSpPr/>
          <p:nvPr/>
        </p:nvSpPr>
        <p:spPr>
          <a:xfrm>
            <a:off x="267051" y="3262066"/>
            <a:ext cx="5615354" cy="6066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Communication: visual, audio, object-orientated (pencil case) or routine orientated (break / ‘later’ box)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695A8C-D94E-372A-BCF9-31E40540B6DA}"/>
              </a:ext>
            </a:extLst>
          </p:cNvPr>
          <p:cNvSpPr/>
          <p:nvPr/>
        </p:nvSpPr>
        <p:spPr>
          <a:xfrm>
            <a:off x="267051" y="4135435"/>
            <a:ext cx="5615354" cy="60666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Expectation management: The same skill the same way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(Aka: Pack up messy to clean, or starter booklet)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40DB93E-3DD7-9EFD-EAFA-19112C5B6D2A}"/>
              </a:ext>
            </a:extLst>
          </p:cNvPr>
          <p:cNvSpPr/>
          <p:nvPr/>
        </p:nvSpPr>
        <p:spPr>
          <a:xfrm>
            <a:off x="267051" y="5076094"/>
            <a:ext cx="5615354" cy="60666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Direct Transition Skill demonstration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(Aka tech tree or ‘level up’)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2100EE-B504-7C36-D9A6-31F48CC84FD1}"/>
              </a:ext>
            </a:extLst>
          </p:cNvPr>
          <p:cNvSpPr txBox="1"/>
          <p:nvPr/>
        </p:nvSpPr>
        <p:spPr>
          <a:xfrm>
            <a:off x="0" y="6642556"/>
            <a:ext cx="89534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Flannery, K. &amp; Horner, R. (1994). The relationship between predictability and problem </a:t>
            </a:r>
            <a:r>
              <a:rPr lang="en-GB" sz="800" dirty="0" err="1"/>
              <a:t>behavior</a:t>
            </a:r>
            <a:r>
              <a:rPr lang="en-GB" sz="800" dirty="0"/>
              <a:t> for students with severe disabilities. Journal of </a:t>
            </a:r>
            <a:r>
              <a:rPr lang="en-GB" sz="800" dirty="0" err="1"/>
              <a:t>Behavioral</a:t>
            </a:r>
            <a:r>
              <a:rPr lang="en-GB" sz="800" dirty="0"/>
              <a:t> Education, 4, 157-176.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2E9463F-0F1D-D305-93FF-A0238EA728A6}"/>
              </a:ext>
            </a:extLst>
          </p:cNvPr>
          <p:cNvSpPr/>
          <p:nvPr/>
        </p:nvSpPr>
        <p:spPr>
          <a:xfrm>
            <a:off x="267051" y="5957514"/>
            <a:ext cx="5615354" cy="6066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Explicit Explanations: Lived experts in ourselves – students are the same!</a:t>
            </a:r>
          </a:p>
        </p:txBody>
      </p:sp>
      <p:pic>
        <p:nvPicPr>
          <p:cNvPr id="6146" name="Picture 2" descr="1.12.x] Community Tech Tree (July 3) - Add-on Releases - Kerbal Space  Program Forums">
            <a:extLst>
              <a:ext uri="{FF2B5EF4-FFF2-40B4-BE49-F238E27FC236}">
                <a16:creationId xmlns:a16="http://schemas.microsoft.com/office/drawing/2014/main" id="{F39CA614-6010-C56B-0A59-EFAA25B9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97" y="2981221"/>
            <a:ext cx="5646661" cy="35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4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E18726-48EB-C14F-F560-07BE9D45D606}"/>
              </a:ext>
            </a:extLst>
          </p:cNvPr>
          <p:cNvSpPr/>
          <p:nvPr/>
        </p:nvSpPr>
        <p:spPr>
          <a:xfrm>
            <a:off x="-327953" y="3947108"/>
            <a:ext cx="12863146" cy="6066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11FE20-D21C-84AF-79F6-0E5A56B7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3152"/>
            <a:ext cx="10671048" cy="768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cap="all" baseline="0" dirty="0">
                <a:latin typeface="+mj-lt"/>
                <a:ea typeface="+mj-ea"/>
                <a:cs typeface="+mj-cs"/>
              </a:rPr>
              <a:t>Perception: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C6D0B-43FB-DE36-BE7A-56A351B9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42064F8-44BF-96CD-C2B5-BB7C2492AD61}"/>
              </a:ext>
            </a:extLst>
          </p:cNvPr>
          <p:cNvSpPr/>
          <p:nvPr/>
        </p:nvSpPr>
        <p:spPr>
          <a:xfrm>
            <a:off x="3623896" y="841248"/>
            <a:ext cx="5615354" cy="6066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Communication: visual, audio, object-orientated (pencil case) or routine orientated (break / ‘later’ box)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1BAEAC-5BBE-1245-7D4D-20327F1CE2ED}"/>
              </a:ext>
            </a:extLst>
          </p:cNvPr>
          <p:cNvSpPr/>
          <p:nvPr/>
        </p:nvSpPr>
        <p:spPr>
          <a:xfrm>
            <a:off x="3088256" y="2170987"/>
            <a:ext cx="2812212" cy="10530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If </a:t>
            </a:r>
            <a:r>
              <a:rPr lang="en-GB" sz="2400" dirty="0">
                <a:solidFill>
                  <a:schemeClr val="tx1"/>
                </a:solidFill>
                <a:sym typeface="Wingdings" panose="05000000000000000000" pitchFamily="2" charset="2"/>
              </a:rPr>
              <a:t> Then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sym typeface="Wingdings" panose="05000000000000000000" pitchFamily="2" charset="2"/>
              </a:rPr>
              <a:t>When  Then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A581D5-0039-CB66-9057-66B35756EFE6}"/>
              </a:ext>
            </a:extLst>
          </p:cNvPr>
          <p:cNvSpPr/>
          <p:nvPr/>
        </p:nvSpPr>
        <p:spPr>
          <a:xfrm>
            <a:off x="802608" y="3907662"/>
            <a:ext cx="2812212" cy="20255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Monitor &amp; Cue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(I will help you, after you… read the question to me, underline etc)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27E864-0AFD-F0B4-137C-B546E00F1132}"/>
              </a:ext>
            </a:extLst>
          </p:cNvPr>
          <p:cNvSpPr/>
          <p:nvPr/>
        </p:nvSpPr>
        <p:spPr>
          <a:xfrm>
            <a:off x="4689894" y="3907662"/>
            <a:ext cx="2812212" cy="19452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</a:rPr>
              <a:t>Braindump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Starter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[very effective for de-escalation]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4CADE1-1596-C5B4-AD57-FD5F23303C0A}"/>
              </a:ext>
            </a:extLst>
          </p:cNvPr>
          <p:cNvSpPr/>
          <p:nvPr/>
        </p:nvSpPr>
        <p:spPr>
          <a:xfrm>
            <a:off x="6540261" y="2170486"/>
            <a:ext cx="2812212" cy="10535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Acknowledge Emotions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2F954D-ACD5-8355-9F0C-17EAAD5AE594}"/>
              </a:ext>
            </a:extLst>
          </p:cNvPr>
          <p:cNvSpPr/>
          <p:nvPr/>
        </p:nvSpPr>
        <p:spPr>
          <a:xfrm>
            <a:off x="8428524" y="3693354"/>
            <a:ext cx="2812212" cy="23738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Establishing Causal Links with specialist areas</a:t>
            </a:r>
          </a:p>
        </p:txBody>
      </p:sp>
    </p:spTree>
    <p:extLst>
      <p:ext uri="{BB962C8B-B14F-4D97-AF65-F5344CB8AC3E}">
        <p14:creationId xmlns:p14="http://schemas.microsoft.com/office/powerpoint/2010/main" val="403990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E18726-48EB-C14F-F560-07BE9D45D606}"/>
              </a:ext>
            </a:extLst>
          </p:cNvPr>
          <p:cNvSpPr/>
          <p:nvPr/>
        </p:nvSpPr>
        <p:spPr>
          <a:xfrm>
            <a:off x="-69011" y="4072166"/>
            <a:ext cx="12863146" cy="6066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11FE20-D21C-84AF-79F6-0E5A56B7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3152"/>
            <a:ext cx="10671048" cy="768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cap="all" baseline="0" dirty="0">
                <a:latin typeface="+mj-lt"/>
                <a:ea typeface="+mj-ea"/>
                <a:cs typeface="+mj-cs"/>
              </a:rPr>
              <a:t>Perception: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C6D0B-43FB-DE36-BE7A-56A351B9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AF6A7B-C8E4-8E91-A605-BFBB0ED74594}"/>
              </a:ext>
            </a:extLst>
          </p:cNvPr>
          <p:cNvSpPr/>
          <p:nvPr/>
        </p:nvSpPr>
        <p:spPr>
          <a:xfrm>
            <a:off x="3623896" y="870675"/>
            <a:ext cx="5615354" cy="60666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Expectation management: The same skill the same way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(Aka: Pack up messy to clean, or starter booklet)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4CB158-3272-888D-3F3F-E08F6827CD27}"/>
              </a:ext>
            </a:extLst>
          </p:cNvPr>
          <p:cNvSpPr/>
          <p:nvPr/>
        </p:nvSpPr>
        <p:spPr>
          <a:xfrm>
            <a:off x="578486" y="3703193"/>
            <a:ext cx="2812212" cy="23738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Meet &amp; Greet,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End &amp; Send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(yes it’s cheesy but basically start the lesson on your terms, and end on your terms)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0DB73E-A0B0-4EA8-039D-5C7598255554}"/>
              </a:ext>
            </a:extLst>
          </p:cNvPr>
          <p:cNvSpPr/>
          <p:nvPr/>
        </p:nvSpPr>
        <p:spPr>
          <a:xfrm>
            <a:off x="2882024" y="1929760"/>
            <a:ext cx="3290896" cy="14094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Starter activity in similar formats (on board, on sheet, in booklet)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569DC9-A5E0-3704-A66C-29C8C4D68341}"/>
              </a:ext>
            </a:extLst>
          </p:cNvPr>
          <p:cNvSpPr/>
          <p:nvPr/>
        </p:nvSpPr>
        <p:spPr>
          <a:xfrm>
            <a:off x="4288130" y="4254198"/>
            <a:ext cx="3290896" cy="14094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do, we do, you do.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(model outcome at start)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03BEEB-5268-C921-ED05-F2AB25EB0F2E}"/>
              </a:ext>
            </a:extLst>
          </p:cNvPr>
          <p:cNvSpPr/>
          <p:nvPr/>
        </p:nvSpPr>
        <p:spPr>
          <a:xfrm>
            <a:off x="7135525" y="1860784"/>
            <a:ext cx="3290896" cy="16371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Picture of equipment printed on the bottom of trays so they go back neatly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DA2C50-4B82-0F1C-CD94-20B26F7E2F53}"/>
              </a:ext>
            </a:extLst>
          </p:cNvPr>
          <p:cNvSpPr/>
          <p:nvPr/>
        </p:nvSpPr>
        <p:spPr>
          <a:xfrm>
            <a:off x="8476459" y="4117048"/>
            <a:ext cx="3290896" cy="16371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Mistake ID, identifying mistakes as a positive. </a:t>
            </a:r>
          </a:p>
        </p:txBody>
      </p:sp>
    </p:spTree>
    <p:extLst>
      <p:ext uri="{BB962C8B-B14F-4D97-AF65-F5344CB8AC3E}">
        <p14:creationId xmlns:p14="http://schemas.microsoft.com/office/powerpoint/2010/main" val="253644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E18726-48EB-C14F-F560-07BE9D45D606}"/>
              </a:ext>
            </a:extLst>
          </p:cNvPr>
          <p:cNvSpPr/>
          <p:nvPr/>
        </p:nvSpPr>
        <p:spPr>
          <a:xfrm>
            <a:off x="0" y="3947108"/>
            <a:ext cx="12863146" cy="6066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11FE20-D21C-84AF-79F6-0E5A56B7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3152"/>
            <a:ext cx="10671048" cy="768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cap="all" baseline="0" dirty="0">
                <a:latin typeface="+mj-lt"/>
                <a:ea typeface="+mj-ea"/>
                <a:cs typeface="+mj-cs"/>
              </a:rPr>
              <a:t>Perception: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C6D0B-43FB-DE36-BE7A-56A351B9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AF6A7B-C8E4-8E91-A605-BFBB0ED74594}"/>
              </a:ext>
            </a:extLst>
          </p:cNvPr>
          <p:cNvSpPr/>
          <p:nvPr/>
        </p:nvSpPr>
        <p:spPr>
          <a:xfrm>
            <a:off x="3623896" y="870675"/>
            <a:ext cx="5615354" cy="60666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Expectation management: The same skill the same way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(Aka: Pack up messy to clean, or starter booklet)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CD4EFA-4413-C99F-E165-07AB12BD35C0}"/>
              </a:ext>
            </a:extLst>
          </p:cNvPr>
          <p:cNvSpPr/>
          <p:nvPr/>
        </p:nvSpPr>
        <p:spPr>
          <a:xfrm>
            <a:off x="3623896" y="870675"/>
            <a:ext cx="5615354" cy="60666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Direct Transition Skill demonstration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(Aka tech tree or ‘level up’)</a:t>
            </a:r>
          </a:p>
        </p:txBody>
      </p:sp>
      <p:pic>
        <p:nvPicPr>
          <p:cNvPr id="1026" name="Picture 2" descr="tech tree logo concept green network technology 2533296 Vector Art at  Vecteezy">
            <a:extLst>
              <a:ext uri="{FF2B5EF4-FFF2-40B4-BE49-F238E27FC236}">
                <a16:creationId xmlns:a16="http://schemas.microsoft.com/office/drawing/2014/main" id="{79CAD579-7F11-5500-DE3D-2B44E54AD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58622" r="60445" b="16040"/>
          <a:stretch/>
        </p:blipFill>
        <p:spPr bwMode="auto">
          <a:xfrm>
            <a:off x="1160251" y="4137218"/>
            <a:ext cx="2760453" cy="27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017CD7-C9F4-4964-D4F1-84020C59AB65}"/>
              </a:ext>
            </a:extLst>
          </p:cNvPr>
          <p:cNvSpPr/>
          <p:nvPr/>
        </p:nvSpPr>
        <p:spPr>
          <a:xfrm>
            <a:off x="2186878" y="2334388"/>
            <a:ext cx="2874035" cy="14094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We are learning to …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So we can…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FB5567-CC31-F1AE-406C-ED8378FA8D18}"/>
              </a:ext>
            </a:extLst>
          </p:cNvPr>
          <p:cNvSpPr/>
          <p:nvPr/>
        </p:nvSpPr>
        <p:spPr>
          <a:xfrm>
            <a:off x="4067353" y="4429217"/>
            <a:ext cx="2874035" cy="14094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Schema if available can be quickly turned to a ‘level / tech tree’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1ABF3C-AC3D-7780-F390-92841EB853AD}"/>
              </a:ext>
            </a:extLst>
          </p:cNvPr>
          <p:cNvSpPr/>
          <p:nvPr/>
        </p:nvSpPr>
        <p:spPr>
          <a:xfrm>
            <a:off x="6014047" y="2335379"/>
            <a:ext cx="2874035" cy="14094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Model work (good example </a:t>
            </a:r>
            <a:r>
              <a:rPr lang="en-GB" sz="2400" i="1" dirty="0">
                <a:solidFill>
                  <a:schemeClr val="tx1"/>
                </a:solidFill>
              </a:rPr>
              <a:t>or</a:t>
            </a:r>
            <a:r>
              <a:rPr lang="en-GB" sz="2400" dirty="0">
                <a:solidFill>
                  <a:schemeClr val="tx1"/>
                </a:solidFill>
              </a:rPr>
              <a:t> bad example)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2162D8-29C9-9C24-D12C-294A2F17438E}"/>
              </a:ext>
            </a:extLst>
          </p:cNvPr>
          <p:cNvSpPr/>
          <p:nvPr/>
        </p:nvSpPr>
        <p:spPr>
          <a:xfrm>
            <a:off x="7315314" y="4056836"/>
            <a:ext cx="4617606" cy="26360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Plan for bad: </a:t>
            </a:r>
          </a:p>
          <a:p>
            <a:pPr marL="342900" indent="-342900" algn="ctr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How would we work unsafely?</a:t>
            </a:r>
          </a:p>
          <a:p>
            <a:pPr marL="342900" indent="-342900" algn="ctr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How would we make our writing boring?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Students can plan what </a:t>
            </a:r>
            <a:r>
              <a:rPr lang="en-GB" sz="2400" i="1" dirty="0">
                <a:solidFill>
                  <a:schemeClr val="tx1"/>
                </a:solidFill>
              </a:rPr>
              <a:t>not</a:t>
            </a:r>
            <a:r>
              <a:rPr lang="en-GB" sz="2400" dirty="0">
                <a:solidFill>
                  <a:schemeClr val="tx1"/>
                </a:solidFill>
              </a:rPr>
              <a:t> to do as well as what </a:t>
            </a:r>
            <a:r>
              <a:rPr lang="en-GB" sz="2400" i="1" dirty="0">
                <a:solidFill>
                  <a:schemeClr val="tx1"/>
                </a:solidFill>
              </a:rPr>
              <a:t>to</a:t>
            </a:r>
            <a:r>
              <a:rPr lang="en-GB" sz="2400" dirty="0">
                <a:solidFill>
                  <a:schemeClr val="tx1"/>
                </a:solidFill>
              </a:rPr>
              <a:t> do. </a:t>
            </a:r>
          </a:p>
        </p:txBody>
      </p:sp>
    </p:spTree>
    <p:extLst>
      <p:ext uri="{BB962C8B-B14F-4D97-AF65-F5344CB8AC3E}">
        <p14:creationId xmlns:p14="http://schemas.microsoft.com/office/powerpoint/2010/main" val="370896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E18726-48EB-C14F-F560-07BE9D45D606}"/>
              </a:ext>
            </a:extLst>
          </p:cNvPr>
          <p:cNvSpPr/>
          <p:nvPr/>
        </p:nvSpPr>
        <p:spPr>
          <a:xfrm>
            <a:off x="-39399" y="3963391"/>
            <a:ext cx="12863146" cy="6066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11FE20-D21C-84AF-79F6-0E5A56B7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3152"/>
            <a:ext cx="10671048" cy="768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cap="all" baseline="0" dirty="0">
                <a:latin typeface="+mj-lt"/>
                <a:ea typeface="+mj-ea"/>
                <a:cs typeface="+mj-cs"/>
              </a:rPr>
              <a:t>Perception: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C6D0B-43FB-DE36-BE7A-56A351B9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AF6A7B-C8E4-8E91-A605-BFBB0ED74594}"/>
              </a:ext>
            </a:extLst>
          </p:cNvPr>
          <p:cNvSpPr/>
          <p:nvPr/>
        </p:nvSpPr>
        <p:spPr>
          <a:xfrm>
            <a:off x="3623896" y="870675"/>
            <a:ext cx="5615354" cy="60666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Expectation management: The same skill the same way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(Aka: Pack up messy to clean, or starter booklet)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CD4EFA-4413-C99F-E165-07AB12BD35C0}"/>
              </a:ext>
            </a:extLst>
          </p:cNvPr>
          <p:cNvSpPr/>
          <p:nvPr/>
        </p:nvSpPr>
        <p:spPr>
          <a:xfrm>
            <a:off x="3623896" y="870675"/>
            <a:ext cx="5615354" cy="60666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Direct Transition Skill demonstration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(Aka tech tree or ‘level up’)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EEBB13-66EE-2005-F45E-A48AC28DA7B0}"/>
              </a:ext>
            </a:extLst>
          </p:cNvPr>
          <p:cNvSpPr/>
          <p:nvPr/>
        </p:nvSpPr>
        <p:spPr>
          <a:xfrm>
            <a:off x="3623896" y="870674"/>
            <a:ext cx="5615354" cy="6066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Explicit Explanations: Lived experts in ourselves – students are the same!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238AD7-F805-1E67-AD6A-45A1ED94D2E1}"/>
              </a:ext>
            </a:extLst>
          </p:cNvPr>
          <p:cNvSpPr/>
          <p:nvPr/>
        </p:nvSpPr>
        <p:spPr>
          <a:xfrm>
            <a:off x="2017224" y="2206154"/>
            <a:ext cx="3290896" cy="14094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Routines trump excitement every time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3BF7AD-EDC9-647D-88FF-F88EBB829D83}"/>
              </a:ext>
            </a:extLst>
          </p:cNvPr>
          <p:cNvSpPr/>
          <p:nvPr/>
        </p:nvSpPr>
        <p:spPr>
          <a:xfrm>
            <a:off x="524176" y="4273618"/>
            <a:ext cx="3290896" cy="14094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Retrieval activities: A Booklet is amazing for this!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FC0EC6-9F42-4E6A-8FB7-7DFF571EB7BC}"/>
              </a:ext>
            </a:extLst>
          </p:cNvPr>
          <p:cNvSpPr/>
          <p:nvPr/>
        </p:nvSpPr>
        <p:spPr>
          <a:xfrm>
            <a:off x="4378647" y="4266725"/>
            <a:ext cx="3290896" cy="14094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Visual and Captioned targets can work well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2BD9FE-0DDB-CB42-0AEB-B96B4D5C9D62}"/>
              </a:ext>
            </a:extLst>
          </p:cNvPr>
          <p:cNvSpPr/>
          <p:nvPr/>
        </p:nvSpPr>
        <p:spPr>
          <a:xfrm>
            <a:off x="6392174" y="2206154"/>
            <a:ext cx="3290896" cy="14094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‘Open’ rubrics – how do we know we’ve achieved?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79B607-A684-1D0F-DBF5-F3DD661C301C}"/>
              </a:ext>
            </a:extLst>
          </p:cNvPr>
          <p:cNvSpPr/>
          <p:nvPr/>
        </p:nvSpPr>
        <p:spPr>
          <a:xfrm>
            <a:off x="8470462" y="4284722"/>
            <a:ext cx="3290896" cy="14094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Short term </a:t>
            </a:r>
            <a:r>
              <a:rPr lang="en-GB" sz="2400" dirty="0">
                <a:solidFill>
                  <a:schemeClr val="tx1"/>
                </a:solidFill>
                <a:sym typeface="Wingdings" panose="05000000000000000000" pitchFamily="2" charset="2"/>
              </a:rPr>
              <a:t> Long term reflection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5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{CEC6E0E7-1C5C-4C1E-AEB7-17C7108ADACA}tf78438558_win32</Template>
  <TotalTime>371</TotalTime>
  <Words>767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Sabon Next LT</vt:lpstr>
      <vt:lpstr>TwitterChirp</vt:lpstr>
      <vt:lpstr>Office Theme</vt:lpstr>
      <vt:lpstr>Developing transitions  </vt:lpstr>
      <vt:lpstr>What does ‘ready to learn’ look like?</vt:lpstr>
      <vt:lpstr>What does ‘ready to learn’ FEEL like?</vt:lpstr>
      <vt:lpstr>Perception: </vt:lpstr>
      <vt:lpstr>Perception: </vt:lpstr>
      <vt:lpstr>Perception: </vt:lpstr>
      <vt:lpstr>Perception: </vt:lpstr>
      <vt:lpstr>Perception: </vt:lpstr>
      <vt:lpstr>Perception: </vt:lpstr>
      <vt:lpstr>Developing transitions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Transitions </dc:title>
  <dc:subject/>
  <dc:creator>Greg Rix</dc:creator>
  <cp:lastModifiedBy>Greg Rix</cp:lastModifiedBy>
  <cp:revision>7</cp:revision>
  <dcterms:created xsi:type="dcterms:W3CDTF">2022-11-08T22:12:45Z</dcterms:created>
  <dcterms:modified xsi:type="dcterms:W3CDTF">2023-01-18T10:34:57Z</dcterms:modified>
</cp:coreProperties>
</file>